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60" r:id="rId2"/>
    <p:sldId id="261" r:id="rId3"/>
    <p:sldId id="308" r:id="rId4"/>
    <p:sldId id="312" r:id="rId5"/>
    <p:sldId id="305" r:id="rId6"/>
    <p:sldId id="313" r:id="rId7"/>
    <p:sldId id="306" r:id="rId8"/>
    <p:sldId id="314" r:id="rId9"/>
    <p:sldId id="309" r:id="rId10"/>
    <p:sldId id="315" r:id="rId11"/>
    <p:sldId id="317" r:id="rId12"/>
    <p:sldId id="311" r:id="rId13"/>
    <p:sldId id="316" r:id="rId14"/>
    <p:sldId id="310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5">
          <p15:clr>
            <a:srgbClr val="A4A3A4"/>
          </p15:clr>
        </p15:guide>
        <p15:guide id="2" orient="horz" pos="868">
          <p15:clr>
            <a:srgbClr val="A4A3A4"/>
          </p15:clr>
        </p15:guide>
        <p15:guide id="3" orient="horz" pos="381">
          <p15:clr>
            <a:srgbClr val="A4A3A4"/>
          </p15:clr>
        </p15:guide>
        <p15:guide id="4" orient="horz" pos="2206">
          <p15:clr>
            <a:srgbClr val="A4A3A4"/>
          </p15:clr>
        </p15:guide>
        <p15:guide id="5" pos="347">
          <p15:clr>
            <a:srgbClr val="A4A3A4"/>
          </p15:clr>
        </p15:guide>
        <p15:guide id="6" pos="7355">
          <p15:clr>
            <a:srgbClr val="A4A3A4"/>
          </p15:clr>
        </p15:guide>
        <p15:guide id="7" pos="3842">
          <p15:clr>
            <a:srgbClr val="A4A3A4"/>
          </p15:clr>
        </p15:guide>
        <p15:guide id="8" pos="349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4" autoAdjust="0"/>
    <p:restoredTop sz="95789" autoAdjust="0"/>
  </p:normalViewPr>
  <p:slideViewPr>
    <p:cSldViewPr snapToGrid="0" showGuides="1">
      <p:cViewPr varScale="1">
        <p:scale>
          <a:sx n="81" d="100"/>
          <a:sy n="81" d="100"/>
        </p:scale>
        <p:origin x="677" y="62"/>
      </p:cViewPr>
      <p:guideLst>
        <p:guide orient="horz" pos="4065"/>
        <p:guide orient="horz" pos="868"/>
        <p:guide orient="horz" pos="381"/>
        <p:guide orient="horz" pos="2206"/>
        <p:guide pos="347"/>
        <p:guide pos="7355"/>
        <p:guide pos="3842"/>
        <p:guide pos="349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2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pPr/>
              <a:t>2020/11/18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57533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微软雅黑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微软雅黑" charset="0"/>
              </a:defRPr>
            </a:lvl1pPr>
          </a:lstStyle>
          <a:p>
            <a:fld id="{7427AE1C-C8CA-495D-A1C3-F4E19E455D4D}" type="datetimeFigureOut">
              <a:rPr lang="zh-CN" altLang="en-US" smtClean="0"/>
              <a:pPr/>
              <a:t>2020/11/18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微软雅黑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微软雅黑" charset="0"/>
              </a:defRPr>
            </a:lvl1pPr>
          </a:lstStyle>
          <a:p>
            <a:fld id="{572CFE39-E4F3-4BD9-A16E-9B3A0A705C4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670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微软雅黑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微软雅黑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微软雅黑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微软雅黑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微软雅黑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534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111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0776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6810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936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1193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826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846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986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362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424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359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315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447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0C882-A448-4391-8676-F5947BC890DB}" type="datetimeFigureOut">
              <a:rPr lang="zh-CN" altLang="en-US" smtClean="0"/>
              <a:pPr/>
              <a:t>2020/11/18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DB73F-1E62-4448-A8B4-8FF89C1E19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0C882-A448-4391-8676-F5947BC890DB}" type="datetimeFigureOut">
              <a:rPr lang="zh-CN" altLang="en-US" smtClean="0"/>
              <a:pPr/>
              <a:t>2020/11/18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DB73F-1E62-4448-A8B4-8FF89C1E19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611D0-9A6A-4745-A630-32461103131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2020/11/18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3D8C-2C4B-4342-80F1-9B8A0E6BA81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defRPr>
            </a:lvl1pPr>
          </a:lstStyle>
          <a:p>
            <a:fld id="{0880C882-A448-4391-8676-F5947BC890DB}" type="datetimeFigureOut">
              <a:rPr lang="zh-CN" altLang="en-US" smtClean="0"/>
              <a:pPr/>
              <a:t>2020/11/18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defRPr>
            </a:lvl1pPr>
          </a:lstStyle>
          <a:p>
            <a:fld id="{019DB73F-1E62-4448-A8B4-8FF89C1E19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charset="0"/>
          <a:ea typeface="+mj-ea"/>
          <a:cs typeface="微软雅黑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微软雅黑" charset="0"/>
          <a:ea typeface="微软雅黑" charset="0"/>
          <a:cs typeface="微软雅黑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软雅黑" charset="0"/>
          <a:ea typeface="微软雅黑" charset="0"/>
          <a:cs typeface="微软雅黑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微软雅黑" charset="0"/>
          <a:ea typeface="微软雅黑" charset="0"/>
          <a:cs typeface="微软雅黑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微软雅黑" charset="0"/>
          <a:ea typeface="微软雅黑" charset="0"/>
          <a:cs typeface="微软雅黑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微软雅黑" charset="0"/>
          <a:ea typeface="微软雅黑" charset="0"/>
          <a:cs typeface="微软雅黑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4553146" y="2771771"/>
            <a:ext cx="7647051" cy="1693903"/>
            <a:chOff x="18175157" y="1237669"/>
            <a:chExt cx="6799393" cy="1693904"/>
          </a:xfrm>
        </p:grpSpPr>
        <p:sp>
          <p:nvSpPr>
            <p:cNvPr id="10" name="文本框 9"/>
            <p:cNvSpPr txBox="1"/>
            <p:nvPr/>
          </p:nvSpPr>
          <p:spPr>
            <a:xfrm>
              <a:off x="18175157" y="1237669"/>
              <a:ext cx="6646652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600" dirty="0" err="1">
                  <a:solidFill>
                    <a:schemeClr val="accent4"/>
                  </a:solidFill>
                  <a:latin typeface="方正正大黑简体" charset="0"/>
                  <a:ea typeface="方正正大黑简体" charset="0"/>
                  <a:cs typeface="微软雅黑" charset="0"/>
                </a:rPr>
                <a:t>PingPong</a:t>
              </a:r>
              <a:r>
                <a:rPr lang="zh-CN" altLang="en-US" sz="5600" dirty="0">
                  <a:solidFill>
                    <a:schemeClr val="accent4"/>
                  </a:solidFill>
                  <a:latin typeface="方正正大黑简体" charset="0"/>
                  <a:ea typeface="方正正大黑简体" charset="0"/>
                  <a:cs typeface="微软雅黑" charset="0"/>
                </a:rPr>
                <a:t>分析文件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8187988" y="2223687"/>
              <a:ext cx="67865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charset="0"/>
                  <a:ea typeface="微软雅黑" charset="0"/>
                  <a:cs typeface="微软雅黑" charset="0"/>
                </a:rPr>
                <a:t>109-1</a:t>
              </a:r>
              <a:r>
                <a:rPr lang="zh-TW" alt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charset="0"/>
                  <a:ea typeface="微软雅黑" charset="0"/>
                  <a:cs typeface="微软雅黑" charset="0"/>
                </a:rPr>
                <a:t>機器學習 </a:t>
              </a:r>
              <a:r>
                <a:rPr lang="en-US" altLang="zh-CN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charset="0"/>
                  <a:ea typeface="微软雅黑" charset="0"/>
                  <a:cs typeface="微软雅黑" charset="0"/>
                </a:rPr>
                <a:t>Homework </a:t>
              </a:r>
              <a:r>
                <a:rPr lang="en-US" altLang="zh-CN" sz="4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charset="0"/>
                  <a:ea typeface="微软雅黑" charset="0"/>
                  <a:cs typeface="微软雅黑" charset="0"/>
                </a:rPr>
                <a:t>4</a:t>
              </a:r>
              <a:endPara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0" y="-2"/>
            <a:ext cx="4823439" cy="3501288"/>
            <a:chOff x="0" y="-2"/>
            <a:chExt cx="4823439" cy="3501288"/>
          </a:xfrm>
        </p:grpSpPr>
        <p:sp>
          <p:nvSpPr>
            <p:cNvPr id="4" name="等腰三角形 3"/>
            <p:cNvSpPr/>
            <p:nvPr/>
          </p:nvSpPr>
          <p:spPr>
            <a:xfrm rot="5400000">
              <a:off x="-95087" y="95085"/>
              <a:ext cx="1378763" cy="118858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6200000">
              <a:off x="-95085" y="802592"/>
              <a:ext cx="1378763" cy="118858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6" name="等腰三角形 25"/>
            <p:cNvSpPr/>
            <p:nvPr/>
          </p:nvSpPr>
          <p:spPr>
            <a:xfrm rot="5400000">
              <a:off x="-95087" y="1510099"/>
              <a:ext cx="1378763" cy="1188589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6200000">
              <a:off x="1117298" y="95087"/>
              <a:ext cx="1378763" cy="1188589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5400000">
              <a:off x="1110008" y="802592"/>
              <a:ext cx="1378763" cy="1188589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16200000">
              <a:off x="1111740" y="1510101"/>
              <a:ext cx="1378763" cy="1188589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5400000">
              <a:off x="2334668" y="95085"/>
              <a:ext cx="1378763" cy="1188589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1" name="等腰三角形 30"/>
            <p:cNvSpPr/>
            <p:nvPr/>
          </p:nvSpPr>
          <p:spPr>
            <a:xfrm rot="5400000">
              <a:off x="1110245" y="2217610"/>
              <a:ext cx="1378763" cy="1188589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2" name="等腰三角形 31"/>
            <p:cNvSpPr/>
            <p:nvPr/>
          </p:nvSpPr>
          <p:spPr>
            <a:xfrm rot="16200000">
              <a:off x="2334668" y="802591"/>
              <a:ext cx="1378763" cy="1188589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3" name="等腰三角形 32"/>
            <p:cNvSpPr/>
            <p:nvPr/>
          </p:nvSpPr>
          <p:spPr>
            <a:xfrm rot="5400000">
              <a:off x="3539763" y="802591"/>
              <a:ext cx="1378763" cy="1188589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35" name="矩形 34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2" name="文字方塊 1"/>
          <p:cNvSpPr txBox="1"/>
          <p:nvPr/>
        </p:nvSpPr>
        <p:spPr>
          <a:xfrm>
            <a:off x="7782117" y="4599918"/>
            <a:ext cx="4321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指導老師：</a:t>
            </a:r>
            <a:endParaRPr lang="en-US" altLang="zh-TW" dirty="0" smtClean="0"/>
          </a:p>
          <a:p>
            <a:pPr marL="1074738"/>
            <a:r>
              <a:rPr lang="zh-TW" altLang="en-US" dirty="0" smtClean="0"/>
              <a:t>陳朝烈</a:t>
            </a:r>
            <a:endParaRPr lang="en-US" altLang="zh-TW" dirty="0" smtClean="0"/>
          </a:p>
          <a:p>
            <a:r>
              <a:rPr lang="zh-TW" altLang="en-US" dirty="0" smtClean="0"/>
              <a:t>組員名單：</a:t>
            </a:r>
            <a:endParaRPr lang="en-US" altLang="zh-TW" dirty="0" smtClean="0"/>
          </a:p>
          <a:p>
            <a:pPr marL="1074738"/>
            <a:r>
              <a:rPr lang="zh-TW" altLang="en-US" dirty="0" smtClean="0"/>
              <a:t>電子</a:t>
            </a:r>
            <a:r>
              <a:rPr lang="zh-TW" altLang="en-US" dirty="0"/>
              <a:t>工程系</a:t>
            </a:r>
            <a:r>
              <a:rPr lang="en-US" altLang="zh-TW" dirty="0"/>
              <a:t>4</a:t>
            </a:r>
            <a:r>
              <a:rPr lang="zh-TW" altLang="en-US" dirty="0"/>
              <a:t>甲 </a:t>
            </a:r>
            <a:r>
              <a:rPr lang="en-US" altLang="zh-TW" dirty="0"/>
              <a:t>0652001 </a:t>
            </a:r>
            <a:r>
              <a:rPr lang="zh-TW" altLang="en-US" dirty="0"/>
              <a:t>江承修</a:t>
            </a:r>
          </a:p>
          <a:p>
            <a:pPr marL="1074738"/>
            <a:r>
              <a:rPr lang="zh-TW" altLang="en-US" dirty="0" smtClean="0"/>
              <a:t>電子</a:t>
            </a:r>
            <a:r>
              <a:rPr lang="zh-TW" altLang="en-US" dirty="0"/>
              <a:t>工程系</a:t>
            </a:r>
            <a:r>
              <a:rPr lang="en-US" altLang="zh-TW" dirty="0"/>
              <a:t>4</a:t>
            </a:r>
            <a:r>
              <a:rPr lang="zh-TW" altLang="en-US" dirty="0"/>
              <a:t>甲 </a:t>
            </a:r>
            <a:r>
              <a:rPr lang="en-US" altLang="zh-TW" dirty="0"/>
              <a:t>0652013 </a:t>
            </a:r>
            <a:r>
              <a:rPr lang="zh-TW" altLang="en-US" dirty="0"/>
              <a:t>蕭宇謙</a:t>
            </a:r>
          </a:p>
          <a:p>
            <a:pPr marL="1074738"/>
            <a:r>
              <a:rPr lang="zh-TW" altLang="en-US" dirty="0" smtClean="0"/>
              <a:t>電子</a:t>
            </a:r>
            <a:r>
              <a:rPr lang="zh-TW" altLang="en-US" dirty="0"/>
              <a:t>工程系</a:t>
            </a:r>
            <a:r>
              <a:rPr lang="en-US" altLang="zh-TW" dirty="0"/>
              <a:t>4</a:t>
            </a:r>
            <a:r>
              <a:rPr lang="zh-TW" altLang="en-US" dirty="0"/>
              <a:t>甲 </a:t>
            </a:r>
            <a:r>
              <a:rPr lang="en-US" altLang="zh-TW" dirty="0"/>
              <a:t>0652068 </a:t>
            </a:r>
            <a:r>
              <a:rPr lang="zh-TW" altLang="en-US" dirty="0"/>
              <a:t>潘名</a:t>
            </a:r>
            <a:r>
              <a:rPr lang="zh-TW" altLang="en-US" dirty="0" smtClean="0"/>
              <a:t>洲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flipH="1">
            <a:off x="920336" y="498350"/>
            <a:ext cx="5489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設計</a:t>
            </a:r>
            <a:r>
              <a:rPr lang="en-US" altLang="zh-TW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TW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– </a:t>
            </a:r>
            <a:r>
              <a:rPr lang="en-US" altLang="zh-TW" sz="3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Rulebase</a:t>
            </a:r>
            <a:endParaRPr lang="en-US" altLang="zh-TW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521304" y="606001"/>
            <a:ext cx="428592" cy="36947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grpSp>
        <p:nvGrpSpPr>
          <p:cNvPr id="14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15" name="矩形 14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grpSp>
        <p:nvGrpSpPr>
          <p:cNvPr id="92" name="群組 91"/>
          <p:cNvGrpSpPr/>
          <p:nvPr/>
        </p:nvGrpSpPr>
        <p:grpSpPr>
          <a:xfrm>
            <a:off x="1294133" y="2068664"/>
            <a:ext cx="9713095" cy="3586007"/>
            <a:chOff x="1294133" y="2068664"/>
            <a:chExt cx="9713095" cy="3586007"/>
          </a:xfrm>
        </p:grpSpPr>
        <p:sp>
          <p:nvSpPr>
            <p:cNvPr id="4" name="橢圓 3"/>
            <p:cNvSpPr/>
            <p:nvPr/>
          </p:nvSpPr>
          <p:spPr>
            <a:xfrm>
              <a:off x="1294133" y="2068664"/>
              <a:ext cx="1257255" cy="8094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/>
                <a:t>START</a:t>
              </a:r>
              <a:endParaRPr lang="zh-TW" altLang="en-US" sz="1600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3003874" y="2068664"/>
              <a:ext cx="1197204" cy="8094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/>
                <a:t>P1</a:t>
              </a:r>
              <a:r>
                <a:rPr lang="zh-TW" altLang="en-US" sz="1600" dirty="0" smtClean="0"/>
                <a:t>發球</a:t>
              </a:r>
              <a:endParaRPr lang="zh-TW" altLang="en-US" sz="1600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653564" y="2068664"/>
              <a:ext cx="1197204" cy="8094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dirty="0" smtClean="0"/>
                <a:t>等待</a:t>
              </a:r>
              <a:r>
                <a:rPr lang="en-US" altLang="zh-TW" sz="1600" dirty="0" smtClean="0"/>
                <a:t>P2</a:t>
              </a:r>
            </a:p>
            <a:p>
              <a:pPr algn="ctr"/>
              <a:r>
                <a:rPr lang="zh-TW" altLang="en-US" sz="1600" dirty="0" smtClean="0"/>
                <a:t>擊球</a:t>
              </a:r>
              <a:r>
                <a:rPr lang="en-US" altLang="zh-TW" sz="1600" dirty="0" smtClean="0"/>
                <a:t>/</a:t>
              </a:r>
              <a:r>
                <a:rPr lang="zh-TW" altLang="en-US" sz="1600" dirty="0" smtClean="0"/>
                <a:t>發球</a:t>
              </a:r>
              <a:endParaRPr lang="zh-TW" altLang="en-US" sz="1600" dirty="0"/>
            </a:p>
          </p:txBody>
        </p:sp>
        <p:cxnSp>
          <p:nvCxnSpPr>
            <p:cNvPr id="7" name="直線單箭頭接點 6"/>
            <p:cNvCxnSpPr>
              <a:stCxn id="4" idx="6"/>
              <a:endCxn id="5" idx="1"/>
            </p:cNvCxnSpPr>
            <p:nvPr/>
          </p:nvCxnSpPr>
          <p:spPr>
            <a:xfrm>
              <a:off x="2551388" y="2473397"/>
              <a:ext cx="4524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單箭頭接點 8"/>
            <p:cNvCxnSpPr>
              <a:stCxn id="5" idx="3"/>
              <a:endCxn id="21" idx="1"/>
            </p:cNvCxnSpPr>
            <p:nvPr/>
          </p:nvCxnSpPr>
          <p:spPr>
            <a:xfrm>
              <a:off x="4201078" y="2473397"/>
              <a:ext cx="4524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/>
            <p:cNvSpPr/>
            <p:nvPr/>
          </p:nvSpPr>
          <p:spPr>
            <a:xfrm>
              <a:off x="6303254" y="2068664"/>
              <a:ext cx="1197204" cy="8094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/>
                <a:t>P2</a:t>
              </a:r>
            </a:p>
            <a:p>
              <a:pPr algn="ctr"/>
              <a:r>
                <a:rPr lang="zh-TW" altLang="en-US" sz="1600" dirty="0" smtClean="0"/>
                <a:t>擊球</a:t>
              </a:r>
              <a:r>
                <a:rPr lang="en-US" altLang="zh-TW" sz="1600" dirty="0" smtClean="0"/>
                <a:t>/</a:t>
              </a:r>
              <a:r>
                <a:rPr lang="zh-TW" altLang="en-US" sz="1600" dirty="0" smtClean="0"/>
                <a:t>發球</a:t>
              </a:r>
              <a:endParaRPr lang="zh-TW" altLang="en-US" sz="1600" dirty="0"/>
            </a:p>
          </p:txBody>
        </p:sp>
        <p:cxnSp>
          <p:nvCxnSpPr>
            <p:cNvPr id="12" name="直線單箭頭接點 11"/>
            <p:cNvCxnSpPr>
              <a:stCxn id="21" idx="3"/>
              <a:endCxn id="22" idx="1"/>
            </p:cNvCxnSpPr>
            <p:nvPr/>
          </p:nvCxnSpPr>
          <p:spPr>
            <a:xfrm>
              <a:off x="5850768" y="2473397"/>
              <a:ext cx="4524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/>
            <p:cNvSpPr/>
            <p:nvPr/>
          </p:nvSpPr>
          <p:spPr>
            <a:xfrm>
              <a:off x="7952944" y="2068664"/>
              <a:ext cx="1197204" cy="8094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dirty="0" smtClean="0"/>
                <a:t>計算落點</a:t>
              </a:r>
              <a:endParaRPr lang="zh-TW" altLang="en-US" sz="1600" dirty="0"/>
            </a:p>
          </p:txBody>
        </p:sp>
        <p:cxnSp>
          <p:nvCxnSpPr>
            <p:cNvPr id="27" name="直線單箭頭接點 26"/>
            <p:cNvCxnSpPr>
              <a:stCxn id="22" idx="3"/>
              <a:endCxn id="25" idx="1"/>
            </p:cNvCxnSpPr>
            <p:nvPr/>
          </p:nvCxnSpPr>
          <p:spPr>
            <a:xfrm>
              <a:off x="7500458" y="2473397"/>
              <a:ext cx="4524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/>
            <p:cNvSpPr/>
            <p:nvPr/>
          </p:nvSpPr>
          <p:spPr>
            <a:xfrm>
              <a:off x="9602634" y="2068664"/>
              <a:ext cx="1197204" cy="8094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dirty="0" smtClean="0"/>
                <a:t>球拍移動至球落點</a:t>
              </a:r>
              <a:endParaRPr lang="zh-TW" altLang="en-US" sz="1600" dirty="0"/>
            </a:p>
          </p:txBody>
        </p:sp>
        <p:sp>
          <p:nvSpPr>
            <p:cNvPr id="31" name="流程圖: 決策 30"/>
            <p:cNvSpPr/>
            <p:nvPr/>
          </p:nvSpPr>
          <p:spPr>
            <a:xfrm>
              <a:off x="9395244" y="3417631"/>
              <a:ext cx="1611984" cy="905306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是否擊球</a:t>
              </a:r>
              <a:endParaRPr lang="zh-TW" altLang="en-US" dirty="0"/>
            </a:p>
          </p:txBody>
        </p:sp>
        <p:cxnSp>
          <p:nvCxnSpPr>
            <p:cNvPr id="33" name="直線單箭頭接點 32"/>
            <p:cNvCxnSpPr>
              <a:stCxn id="25" idx="3"/>
              <a:endCxn id="28" idx="1"/>
            </p:cNvCxnSpPr>
            <p:nvPr/>
          </p:nvCxnSpPr>
          <p:spPr>
            <a:xfrm>
              <a:off x="9150148" y="2473397"/>
              <a:ext cx="4524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34"/>
            <p:cNvCxnSpPr>
              <a:stCxn id="28" idx="2"/>
              <a:endCxn id="31" idx="0"/>
            </p:cNvCxnSpPr>
            <p:nvPr/>
          </p:nvCxnSpPr>
          <p:spPr>
            <a:xfrm>
              <a:off x="10201236" y="2878130"/>
              <a:ext cx="0" cy="5395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流程圖: 決策 36"/>
            <p:cNvSpPr/>
            <p:nvPr/>
          </p:nvSpPr>
          <p:spPr>
            <a:xfrm>
              <a:off x="5416680" y="3417631"/>
              <a:ext cx="1611984" cy="905306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/>
                <a:t>P1</a:t>
              </a:r>
              <a:r>
                <a:rPr lang="zh-TW" altLang="en-US" sz="1600" dirty="0" smtClean="0"/>
                <a:t>是否得分</a:t>
              </a:r>
              <a:endParaRPr lang="zh-TW" altLang="en-US" sz="1600" dirty="0"/>
            </a:p>
          </p:txBody>
        </p:sp>
        <p:sp>
          <p:nvSpPr>
            <p:cNvPr id="38" name="流程圖: 決策 37"/>
            <p:cNvSpPr/>
            <p:nvPr/>
          </p:nvSpPr>
          <p:spPr>
            <a:xfrm>
              <a:off x="7455678" y="3417631"/>
              <a:ext cx="1611984" cy="905306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dirty="0" smtClean="0"/>
                <a:t>達到獲勝門檻</a:t>
              </a:r>
              <a:endParaRPr lang="zh-TW" altLang="en-US" sz="1600" dirty="0"/>
            </a:p>
          </p:txBody>
        </p:sp>
        <p:cxnSp>
          <p:nvCxnSpPr>
            <p:cNvPr id="40" name="直線單箭頭接點 39"/>
            <p:cNvCxnSpPr>
              <a:stCxn id="31" idx="1"/>
              <a:endCxn id="38" idx="3"/>
            </p:cNvCxnSpPr>
            <p:nvPr/>
          </p:nvCxnSpPr>
          <p:spPr>
            <a:xfrm flipH="1">
              <a:off x="9067662" y="3870284"/>
              <a:ext cx="3275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>
              <a:stCxn id="38" idx="1"/>
              <a:endCxn id="37" idx="3"/>
            </p:cNvCxnSpPr>
            <p:nvPr/>
          </p:nvCxnSpPr>
          <p:spPr>
            <a:xfrm flipH="1">
              <a:off x="7028664" y="3870284"/>
              <a:ext cx="4270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字方塊 42"/>
            <p:cNvSpPr txBox="1"/>
            <p:nvPr/>
          </p:nvSpPr>
          <p:spPr>
            <a:xfrm>
              <a:off x="9150148" y="3500952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N</a:t>
              </a:r>
              <a:endParaRPr lang="zh-TW" altLang="en-US" dirty="0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7202312" y="3500952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N</a:t>
              </a:r>
              <a:endParaRPr lang="zh-TW" altLang="en-US" dirty="0"/>
            </a:p>
          </p:txBody>
        </p:sp>
        <p:sp>
          <p:nvSpPr>
            <p:cNvPr id="45" name="矩形 44"/>
            <p:cNvSpPr/>
            <p:nvPr/>
          </p:nvSpPr>
          <p:spPr>
            <a:xfrm>
              <a:off x="9602634" y="4823510"/>
              <a:ext cx="1197204" cy="8094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dirty="0" smtClean="0"/>
                <a:t>球拍回</a:t>
              </a:r>
              <a:endParaRPr lang="en-US" altLang="zh-TW" sz="1600" dirty="0" smtClean="0"/>
            </a:p>
            <a:p>
              <a:pPr algn="ctr"/>
              <a:r>
                <a:rPr lang="zh-TW" altLang="en-US" sz="1600" dirty="0" smtClean="0"/>
                <a:t>到中</a:t>
              </a:r>
              <a:r>
                <a:rPr lang="zh-TW" altLang="en-US" sz="1600" dirty="0"/>
                <a:t>間</a:t>
              </a:r>
            </a:p>
          </p:txBody>
        </p:sp>
        <p:sp>
          <p:nvSpPr>
            <p:cNvPr id="46" name="橢圓 45"/>
            <p:cNvSpPr/>
            <p:nvPr/>
          </p:nvSpPr>
          <p:spPr>
            <a:xfrm>
              <a:off x="7633042" y="4845205"/>
              <a:ext cx="1257255" cy="8094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/>
                <a:t>END</a:t>
              </a:r>
              <a:endParaRPr lang="zh-TW" altLang="en-US" sz="1600" dirty="0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10201236" y="4263035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Y</a:t>
              </a:r>
              <a:endParaRPr lang="zh-TW" altLang="en-US" dirty="0"/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8261670" y="4322937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Y</a:t>
              </a:r>
              <a:endParaRPr lang="zh-TW" altLang="en-US" dirty="0"/>
            </a:p>
          </p:txBody>
        </p:sp>
        <p:cxnSp>
          <p:nvCxnSpPr>
            <p:cNvPr id="50" name="直線單箭頭接點 49"/>
            <p:cNvCxnSpPr>
              <a:stCxn id="38" idx="2"/>
              <a:endCxn id="46" idx="0"/>
            </p:cNvCxnSpPr>
            <p:nvPr/>
          </p:nvCxnSpPr>
          <p:spPr>
            <a:xfrm>
              <a:off x="8261670" y="4322937"/>
              <a:ext cx="0" cy="522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單箭頭接點 53"/>
            <p:cNvCxnSpPr>
              <a:stCxn id="31" idx="2"/>
              <a:endCxn id="45" idx="0"/>
            </p:cNvCxnSpPr>
            <p:nvPr/>
          </p:nvCxnSpPr>
          <p:spPr>
            <a:xfrm>
              <a:off x="10201236" y="4322937"/>
              <a:ext cx="0" cy="5005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字方塊 54"/>
            <p:cNvSpPr txBox="1"/>
            <p:nvPr/>
          </p:nvSpPr>
          <p:spPr>
            <a:xfrm>
              <a:off x="5149136" y="3500952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N</a:t>
              </a:r>
              <a:endParaRPr lang="zh-TW" altLang="en-US" dirty="0"/>
            </a:p>
          </p:txBody>
        </p:sp>
        <p:cxnSp>
          <p:nvCxnSpPr>
            <p:cNvPr id="59" name="肘形接點 58"/>
            <p:cNvCxnSpPr>
              <a:stCxn id="45" idx="2"/>
              <a:endCxn id="21" idx="2"/>
            </p:cNvCxnSpPr>
            <p:nvPr/>
          </p:nvCxnSpPr>
          <p:spPr>
            <a:xfrm rot="5400000" flipH="1">
              <a:off x="6349278" y="1781018"/>
              <a:ext cx="2754846" cy="4949070"/>
            </a:xfrm>
            <a:prstGeom prst="bentConnector3">
              <a:avLst>
                <a:gd name="adj1" fmla="val -829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文字方塊 85"/>
            <p:cNvSpPr txBox="1"/>
            <p:nvPr/>
          </p:nvSpPr>
          <p:spPr>
            <a:xfrm>
              <a:off x="6244278" y="4388557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Y</a:t>
              </a:r>
              <a:endParaRPr lang="zh-TW" altLang="en-US" dirty="0"/>
            </a:p>
          </p:txBody>
        </p:sp>
        <p:cxnSp>
          <p:nvCxnSpPr>
            <p:cNvPr id="88" name="肘形接點 87"/>
            <p:cNvCxnSpPr>
              <a:stCxn id="37" idx="2"/>
            </p:cNvCxnSpPr>
            <p:nvPr/>
          </p:nvCxnSpPr>
          <p:spPr>
            <a:xfrm rot="5400000">
              <a:off x="5645086" y="3930017"/>
              <a:ext cx="184666" cy="97050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肘形接點 88"/>
            <p:cNvCxnSpPr>
              <a:stCxn id="37" idx="1"/>
              <a:endCxn id="5" idx="2"/>
            </p:cNvCxnSpPr>
            <p:nvPr/>
          </p:nvCxnSpPr>
          <p:spPr>
            <a:xfrm rot="10800000">
              <a:off x="3602476" y="2878130"/>
              <a:ext cx="1814204" cy="99215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161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flipH="1">
            <a:off x="920336" y="498350"/>
            <a:ext cx="5489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設計</a:t>
            </a:r>
            <a:r>
              <a:rPr lang="en-US" altLang="zh-TW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TW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– </a:t>
            </a:r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機器學習</a:t>
            </a:r>
            <a:endParaRPr lang="en-US" altLang="zh-TW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521304" y="606001"/>
            <a:ext cx="428592" cy="36947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grpSp>
        <p:nvGrpSpPr>
          <p:cNvPr id="14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15" name="矩形 14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1303809" y="1273522"/>
            <a:ext cx="9492422" cy="4848755"/>
            <a:chOff x="1303809" y="1273522"/>
            <a:chExt cx="9492422" cy="4848755"/>
          </a:xfrm>
        </p:grpSpPr>
        <p:cxnSp>
          <p:nvCxnSpPr>
            <p:cNvPr id="51" name="直線箭頭接點 37">
              <a:extLst>
                <a:ext uri="{FF2B5EF4-FFF2-40B4-BE49-F238E27FC236}">
                  <a16:creationId xmlns="" xmlns:a16="http://schemas.microsoft.com/office/drawing/2014/main" id="{F53A51CD-A5EF-B54A-A4F9-F5FDF01532F5}"/>
                </a:ext>
              </a:extLst>
            </p:cNvPr>
            <p:cNvCxnSpPr>
              <a:cxnSpLocks/>
              <a:stCxn id="64" idx="0"/>
              <a:endCxn id="61" idx="2"/>
            </p:cNvCxnSpPr>
            <p:nvPr/>
          </p:nvCxnSpPr>
          <p:spPr>
            <a:xfrm flipV="1">
              <a:off x="5640653" y="1954919"/>
              <a:ext cx="0" cy="36209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箭頭接點 25">
              <a:extLst>
                <a:ext uri="{FF2B5EF4-FFF2-40B4-BE49-F238E27FC236}">
                  <a16:creationId xmlns="" xmlns:a16="http://schemas.microsoft.com/office/drawing/2014/main" id="{B5B55857-2965-734B-94A7-98201B7A4DAA}"/>
                </a:ext>
              </a:extLst>
            </p:cNvPr>
            <p:cNvCxnSpPr>
              <a:cxnSpLocks/>
            </p:cNvCxnSpPr>
            <p:nvPr/>
          </p:nvCxnSpPr>
          <p:spPr>
            <a:xfrm>
              <a:off x="9616052" y="3125797"/>
              <a:ext cx="0" cy="3826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接點 55">
              <a:extLst>
                <a:ext uri="{FF2B5EF4-FFF2-40B4-BE49-F238E27FC236}">
                  <a16:creationId xmlns="" xmlns:a16="http://schemas.microsoft.com/office/drawing/2014/main" id="{54BBD06C-339C-6345-A96F-A9F7F87E849B}"/>
                </a:ext>
              </a:extLst>
            </p:cNvPr>
            <p:cNvCxnSpPr>
              <a:cxnSpLocks/>
              <a:stCxn id="65" idx="1"/>
            </p:cNvCxnSpPr>
            <p:nvPr/>
          </p:nvCxnSpPr>
          <p:spPr>
            <a:xfrm flipH="1">
              <a:off x="7593972" y="2729929"/>
              <a:ext cx="82704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矩形 59">
              <a:extLst>
                <a:ext uri="{FF2B5EF4-FFF2-40B4-BE49-F238E27FC236}">
                  <a16:creationId xmlns="" xmlns:a16="http://schemas.microsoft.com/office/drawing/2014/main" id="{406FF0DF-92B8-6747-ABB1-614BE01655D6}"/>
                </a:ext>
              </a:extLst>
            </p:cNvPr>
            <p:cNvSpPr/>
            <p:nvPr/>
          </p:nvSpPr>
          <p:spPr>
            <a:xfrm>
              <a:off x="2860285" y="1408510"/>
              <a:ext cx="1654098" cy="546409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一方發球</a:t>
              </a:r>
            </a:p>
          </p:txBody>
        </p:sp>
        <p:sp>
          <p:nvSpPr>
            <p:cNvPr id="61" name="矩形 60">
              <a:extLst>
                <a:ext uri="{FF2B5EF4-FFF2-40B4-BE49-F238E27FC236}">
                  <a16:creationId xmlns="" xmlns:a16="http://schemas.microsoft.com/office/drawing/2014/main" id="{1358ADC7-CD55-914B-88BC-8420874FE522}"/>
                </a:ext>
              </a:extLst>
            </p:cNvPr>
            <p:cNvSpPr/>
            <p:nvPr/>
          </p:nvSpPr>
          <p:spPr>
            <a:xfrm>
              <a:off x="4813604" y="1408510"/>
              <a:ext cx="1654098" cy="546409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等待一方擊球</a:t>
              </a:r>
            </a:p>
          </p:txBody>
        </p:sp>
        <p:sp>
          <p:nvSpPr>
            <p:cNvPr id="62" name="矩形 61">
              <a:extLst>
                <a:ext uri="{FF2B5EF4-FFF2-40B4-BE49-F238E27FC236}">
                  <a16:creationId xmlns="" xmlns:a16="http://schemas.microsoft.com/office/drawing/2014/main" id="{B5E828D9-7B46-9144-95C5-29DF48B513A7}"/>
                </a:ext>
              </a:extLst>
            </p:cNvPr>
            <p:cNvSpPr/>
            <p:nvPr/>
          </p:nvSpPr>
          <p:spPr>
            <a:xfrm>
              <a:off x="6766923" y="1408510"/>
              <a:ext cx="1654098" cy="546409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對方擊球</a:t>
              </a:r>
            </a:p>
          </p:txBody>
        </p:sp>
        <p:sp>
          <p:nvSpPr>
            <p:cNvPr id="63" name="矩形 62">
              <a:extLst>
                <a:ext uri="{FF2B5EF4-FFF2-40B4-BE49-F238E27FC236}">
                  <a16:creationId xmlns="" xmlns:a16="http://schemas.microsoft.com/office/drawing/2014/main" id="{D49EBF4E-8172-054C-AF11-4A946E1D6776}"/>
                </a:ext>
              </a:extLst>
            </p:cNvPr>
            <p:cNvSpPr/>
            <p:nvPr/>
          </p:nvSpPr>
          <p:spPr>
            <a:xfrm>
              <a:off x="8720242" y="1405051"/>
              <a:ext cx="1654098" cy="546409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透過參數查表</a:t>
              </a:r>
            </a:p>
          </p:txBody>
        </p:sp>
        <p:sp>
          <p:nvSpPr>
            <p:cNvPr id="64" name="矩形 63">
              <a:extLst>
                <a:ext uri="{FF2B5EF4-FFF2-40B4-BE49-F238E27FC236}">
                  <a16:creationId xmlns="" xmlns:a16="http://schemas.microsoft.com/office/drawing/2014/main" id="{67C69FA3-CC84-744E-B559-A95DC7B71728}"/>
                </a:ext>
              </a:extLst>
            </p:cNvPr>
            <p:cNvSpPr/>
            <p:nvPr/>
          </p:nvSpPr>
          <p:spPr>
            <a:xfrm>
              <a:off x="4813604" y="5575867"/>
              <a:ext cx="1654098" cy="546409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板子移回落點</a:t>
              </a:r>
            </a:p>
          </p:txBody>
        </p:sp>
        <p:sp>
          <p:nvSpPr>
            <p:cNvPr id="65" name="菱形 64">
              <a:extLst>
                <a:ext uri="{FF2B5EF4-FFF2-40B4-BE49-F238E27FC236}">
                  <a16:creationId xmlns="" xmlns:a16="http://schemas.microsoft.com/office/drawing/2014/main" id="{565FCDC8-9FC9-8640-A701-EABC72BF1949}"/>
                </a:ext>
              </a:extLst>
            </p:cNvPr>
            <p:cNvSpPr/>
            <p:nvPr/>
          </p:nvSpPr>
          <p:spPr>
            <a:xfrm>
              <a:off x="8421021" y="2334061"/>
              <a:ext cx="2375210" cy="791736"/>
            </a:xfrm>
            <a:prstGeom prst="diamond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是否查到球落點</a:t>
              </a:r>
            </a:p>
          </p:txBody>
        </p:sp>
        <p:sp>
          <p:nvSpPr>
            <p:cNvPr id="66" name="菱形 65">
              <a:extLst>
                <a:ext uri="{FF2B5EF4-FFF2-40B4-BE49-F238E27FC236}">
                  <a16:creationId xmlns="" xmlns:a16="http://schemas.microsoft.com/office/drawing/2014/main" id="{50B515A7-B128-614C-91DD-7DEF2092AABF}"/>
                </a:ext>
              </a:extLst>
            </p:cNvPr>
            <p:cNvSpPr/>
            <p:nvPr/>
          </p:nvSpPr>
          <p:spPr>
            <a:xfrm>
              <a:off x="8421021" y="4417740"/>
              <a:ext cx="2375210" cy="791736"/>
            </a:xfrm>
            <a:prstGeom prst="diamond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是否查到球落點</a:t>
              </a:r>
            </a:p>
          </p:txBody>
        </p:sp>
        <p:sp>
          <p:nvSpPr>
            <p:cNvPr id="67" name="矩形 66">
              <a:extLst>
                <a:ext uri="{FF2B5EF4-FFF2-40B4-BE49-F238E27FC236}">
                  <a16:creationId xmlns="" xmlns:a16="http://schemas.microsoft.com/office/drawing/2014/main" id="{D55FA2CF-7664-D040-9E8B-03A59C2E226D}"/>
                </a:ext>
              </a:extLst>
            </p:cNvPr>
            <p:cNvSpPr/>
            <p:nvPr/>
          </p:nvSpPr>
          <p:spPr>
            <a:xfrm>
              <a:off x="8781577" y="5575868"/>
              <a:ext cx="1654098" cy="546409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過參數查表</a:t>
              </a:r>
            </a:p>
          </p:txBody>
        </p:sp>
        <p:sp>
          <p:nvSpPr>
            <p:cNvPr id="68" name="矩形 67">
              <a:extLst>
                <a:ext uri="{FF2B5EF4-FFF2-40B4-BE49-F238E27FC236}">
                  <a16:creationId xmlns="" xmlns:a16="http://schemas.microsoft.com/office/drawing/2014/main" id="{F545CF4E-8B36-9944-8B36-2BB396DD18E6}"/>
                </a:ext>
              </a:extLst>
            </p:cNvPr>
            <p:cNvSpPr/>
            <p:nvPr/>
          </p:nvSpPr>
          <p:spPr>
            <a:xfrm>
              <a:off x="8781577" y="3504939"/>
              <a:ext cx="1654098" cy="546409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過參數查表</a:t>
              </a:r>
            </a:p>
          </p:txBody>
        </p:sp>
        <p:cxnSp>
          <p:nvCxnSpPr>
            <p:cNvPr id="69" name="直線箭頭接點 17">
              <a:extLst>
                <a:ext uri="{FF2B5EF4-FFF2-40B4-BE49-F238E27FC236}">
                  <a16:creationId xmlns="" xmlns:a16="http://schemas.microsoft.com/office/drawing/2014/main" id="{E73EEC4A-FCF4-0645-9E9A-AD2D5DC9FC1E}"/>
                </a:ext>
              </a:extLst>
            </p:cNvPr>
            <p:cNvCxnSpPr>
              <a:endCxn id="60" idx="1"/>
            </p:cNvCxnSpPr>
            <p:nvPr/>
          </p:nvCxnSpPr>
          <p:spPr>
            <a:xfrm>
              <a:off x="2561064" y="1681715"/>
              <a:ext cx="2992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箭頭接點 19">
              <a:extLst>
                <a:ext uri="{FF2B5EF4-FFF2-40B4-BE49-F238E27FC236}">
                  <a16:creationId xmlns="" xmlns:a16="http://schemas.microsoft.com/office/drawing/2014/main" id="{D66654EE-5E37-8347-838F-444C1FEE1392}"/>
                </a:ext>
              </a:extLst>
            </p:cNvPr>
            <p:cNvCxnSpPr/>
            <p:nvPr/>
          </p:nvCxnSpPr>
          <p:spPr>
            <a:xfrm>
              <a:off x="4514383" y="1678255"/>
              <a:ext cx="2992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箭頭接點 20">
              <a:extLst>
                <a:ext uri="{FF2B5EF4-FFF2-40B4-BE49-F238E27FC236}">
                  <a16:creationId xmlns="" xmlns:a16="http://schemas.microsoft.com/office/drawing/2014/main" id="{C5DAD1CC-396C-9E4F-A1B9-B9B7B9096441}"/>
                </a:ext>
              </a:extLst>
            </p:cNvPr>
            <p:cNvCxnSpPr/>
            <p:nvPr/>
          </p:nvCxnSpPr>
          <p:spPr>
            <a:xfrm>
              <a:off x="6467702" y="1678255"/>
              <a:ext cx="2992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箭頭接點 21">
              <a:extLst>
                <a:ext uri="{FF2B5EF4-FFF2-40B4-BE49-F238E27FC236}">
                  <a16:creationId xmlns="" xmlns:a16="http://schemas.microsoft.com/office/drawing/2014/main" id="{D5A35130-448F-C84E-819A-E535604A9B32}"/>
                </a:ext>
              </a:extLst>
            </p:cNvPr>
            <p:cNvCxnSpPr/>
            <p:nvPr/>
          </p:nvCxnSpPr>
          <p:spPr>
            <a:xfrm>
              <a:off x="8421021" y="1678255"/>
              <a:ext cx="2992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箭頭接點 22">
              <a:extLst>
                <a:ext uri="{FF2B5EF4-FFF2-40B4-BE49-F238E27FC236}">
                  <a16:creationId xmlns="" xmlns:a16="http://schemas.microsoft.com/office/drawing/2014/main" id="{FAC16A0E-07F9-5E43-B39D-A8EFEC6C0844}"/>
                </a:ext>
              </a:extLst>
            </p:cNvPr>
            <p:cNvCxnSpPr>
              <a:cxnSpLocks/>
              <a:endCxn id="65" idx="0"/>
            </p:cNvCxnSpPr>
            <p:nvPr/>
          </p:nvCxnSpPr>
          <p:spPr>
            <a:xfrm>
              <a:off x="9608626" y="1951460"/>
              <a:ext cx="0" cy="3826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箭頭接點 26">
              <a:extLst>
                <a:ext uri="{FF2B5EF4-FFF2-40B4-BE49-F238E27FC236}">
                  <a16:creationId xmlns="" xmlns:a16="http://schemas.microsoft.com/office/drawing/2014/main" id="{AB5C379D-7C91-B544-BD9D-F2C758BC1A28}"/>
                </a:ext>
              </a:extLst>
            </p:cNvPr>
            <p:cNvCxnSpPr>
              <a:cxnSpLocks/>
            </p:cNvCxnSpPr>
            <p:nvPr/>
          </p:nvCxnSpPr>
          <p:spPr>
            <a:xfrm>
              <a:off x="9608626" y="4035139"/>
              <a:ext cx="0" cy="3826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箭頭接點 27">
              <a:extLst>
                <a:ext uri="{FF2B5EF4-FFF2-40B4-BE49-F238E27FC236}">
                  <a16:creationId xmlns="" xmlns:a16="http://schemas.microsoft.com/office/drawing/2014/main" id="{80790A50-3BF6-0D41-91C7-F1406F978DDF}"/>
                </a:ext>
              </a:extLst>
            </p:cNvPr>
            <p:cNvCxnSpPr>
              <a:cxnSpLocks/>
            </p:cNvCxnSpPr>
            <p:nvPr/>
          </p:nvCxnSpPr>
          <p:spPr>
            <a:xfrm>
              <a:off x="9608626" y="5193266"/>
              <a:ext cx="0" cy="3826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箭頭接點 29">
              <a:extLst>
                <a:ext uri="{FF2B5EF4-FFF2-40B4-BE49-F238E27FC236}">
                  <a16:creationId xmlns="" xmlns:a16="http://schemas.microsoft.com/office/drawing/2014/main" id="{FF087D41-EE43-714F-8B06-9A463531D1CF}"/>
                </a:ext>
              </a:extLst>
            </p:cNvPr>
            <p:cNvCxnSpPr>
              <a:stCxn id="67" idx="1"/>
              <a:endCxn id="64" idx="3"/>
            </p:cNvCxnSpPr>
            <p:nvPr/>
          </p:nvCxnSpPr>
          <p:spPr>
            <a:xfrm flipH="1" flipV="1">
              <a:off x="6467702" y="5849072"/>
              <a:ext cx="231387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接點 76">
              <a:extLst>
                <a:ext uri="{FF2B5EF4-FFF2-40B4-BE49-F238E27FC236}">
                  <a16:creationId xmlns="" xmlns:a16="http://schemas.microsoft.com/office/drawing/2014/main" id="{7AADB777-1D24-9745-ACFF-BCC5ACBB4D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09305" y="4818923"/>
              <a:ext cx="81171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接點 77">
              <a:extLst>
                <a:ext uri="{FF2B5EF4-FFF2-40B4-BE49-F238E27FC236}">
                  <a16:creationId xmlns="" xmlns:a16="http://schemas.microsoft.com/office/drawing/2014/main" id="{BA8DC865-BE26-D542-B367-C116A7C24639}"/>
                </a:ext>
              </a:extLst>
            </p:cNvPr>
            <p:cNvCxnSpPr>
              <a:cxnSpLocks/>
            </p:cNvCxnSpPr>
            <p:nvPr/>
          </p:nvCxnSpPr>
          <p:spPr>
            <a:xfrm>
              <a:off x="7593972" y="2729929"/>
              <a:ext cx="30667" cy="31191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文字方塊 78">
              <a:extLst>
                <a:ext uri="{FF2B5EF4-FFF2-40B4-BE49-F238E27FC236}">
                  <a16:creationId xmlns="" xmlns:a16="http://schemas.microsoft.com/office/drawing/2014/main" id="{A99C784B-9CBA-CB4B-A783-8A2829276B5E}"/>
                </a:ext>
              </a:extLst>
            </p:cNvPr>
            <p:cNvSpPr txBox="1"/>
            <p:nvPr/>
          </p:nvSpPr>
          <p:spPr>
            <a:xfrm>
              <a:off x="7888355" y="2448722"/>
              <a:ext cx="485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chemeClr val="accent1">
                      <a:lumMod val="50000"/>
                    </a:schemeClr>
                  </a:solidFill>
                </a:rPr>
                <a:t>Yes</a:t>
              </a:r>
              <a:endParaRPr kumimoji="1" lang="zh-TW" alt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80" name="文字方塊 79">
              <a:extLst>
                <a:ext uri="{FF2B5EF4-FFF2-40B4-BE49-F238E27FC236}">
                  <a16:creationId xmlns="" xmlns:a16="http://schemas.microsoft.com/office/drawing/2014/main" id="{C7F8BB8B-2288-0245-B4DA-F117810ECBD9}"/>
                </a:ext>
              </a:extLst>
            </p:cNvPr>
            <p:cNvSpPr txBox="1"/>
            <p:nvPr/>
          </p:nvSpPr>
          <p:spPr>
            <a:xfrm>
              <a:off x="7888355" y="4548612"/>
              <a:ext cx="485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chemeClr val="accent1">
                      <a:lumMod val="50000"/>
                    </a:schemeClr>
                  </a:solidFill>
                </a:rPr>
                <a:t>Yes</a:t>
              </a:r>
              <a:endParaRPr kumimoji="1" lang="zh-TW" alt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81" name="文字方塊 80">
              <a:extLst>
                <a:ext uri="{FF2B5EF4-FFF2-40B4-BE49-F238E27FC236}">
                  <a16:creationId xmlns="" xmlns:a16="http://schemas.microsoft.com/office/drawing/2014/main" id="{6C6510BF-E48D-8C45-9B4F-19115B15D1AB}"/>
                </a:ext>
              </a:extLst>
            </p:cNvPr>
            <p:cNvSpPr txBox="1"/>
            <p:nvPr/>
          </p:nvSpPr>
          <p:spPr>
            <a:xfrm>
              <a:off x="9153052" y="3144228"/>
              <a:ext cx="455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chemeClr val="accent1">
                      <a:lumMod val="50000"/>
                    </a:schemeClr>
                  </a:solidFill>
                </a:rPr>
                <a:t>No</a:t>
              </a:r>
              <a:endParaRPr kumimoji="1" lang="zh-TW" alt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82" name="文字方塊 81">
              <a:extLst>
                <a:ext uri="{FF2B5EF4-FFF2-40B4-BE49-F238E27FC236}">
                  <a16:creationId xmlns="" xmlns:a16="http://schemas.microsoft.com/office/drawing/2014/main" id="{0529CF6B-48F2-F741-A813-AE4F4FD764C5}"/>
                </a:ext>
              </a:extLst>
            </p:cNvPr>
            <p:cNvSpPr txBox="1"/>
            <p:nvPr/>
          </p:nvSpPr>
          <p:spPr>
            <a:xfrm>
              <a:off x="9153052" y="5208006"/>
              <a:ext cx="455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chemeClr val="accent1">
                      <a:lumMod val="50000"/>
                    </a:schemeClr>
                  </a:solidFill>
                </a:rPr>
                <a:t>No</a:t>
              </a:r>
              <a:endParaRPr kumimoji="1" lang="zh-TW" alt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83" name="橢圓 82"/>
            <p:cNvSpPr/>
            <p:nvPr/>
          </p:nvSpPr>
          <p:spPr>
            <a:xfrm>
              <a:off x="1303809" y="1273522"/>
              <a:ext cx="1257255" cy="8094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/>
                <a:t>START</a:t>
              </a:r>
              <a:endParaRPr lang="zh-TW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7599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 flipH="1">
            <a:off x="7781802" y="4429491"/>
            <a:ext cx="3809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4800" dirty="0" smtClean="0">
                <a:solidFill>
                  <a:schemeClr val="accent4"/>
                </a:solidFill>
                <a:latin typeface="微软雅黑" charset="0"/>
                <a:ea typeface="微软雅黑" charset="0"/>
                <a:cs typeface="微软雅黑" charset="0"/>
              </a:rPr>
              <a:t>驗</a:t>
            </a:r>
            <a:r>
              <a:rPr lang="zh-TW" altLang="en-US" sz="4800" dirty="0">
                <a:solidFill>
                  <a:schemeClr val="accent4"/>
                </a:solidFill>
                <a:latin typeface="微软雅黑" charset="0"/>
                <a:ea typeface="微软雅黑" charset="0"/>
                <a:cs typeface="微软雅黑" charset="0"/>
              </a:rPr>
              <a:t>證</a:t>
            </a:r>
            <a:endParaRPr lang="en-US" altLang="zh-CN" sz="2400" dirty="0">
              <a:solidFill>
                <a:schemeClr val="accent4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38602" y="3798550"/>
            <a:ext cx="27432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000" dirty="0" smtClean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05</a:t>
            </a:r>
            <a:endParaRPr lang="zh-CN" altLang="en-US" sz="13000" dirty="0">
              <a:solidFill>
                <a:schemeClr val="bg1">
                  <a:lumMod val="7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0" y="-3"/>
            <a:ext cx="7697488" cy="5604389"/>
            <a:chOff x="0" y="-2"/>
            <a:chExt cx="4808931" cy="3501288"/>
          </a:xfrm>
          <a:blipFill>
            <a:blip r:embed="rId3"/>
            <a:srcRect/>
            <a:stretch>
              <a:fillRect/>
            </a:stretch>
          </a:blipFill>
        </p:grpSpPr>
        <p:sp>
          <p:nvSpPr>
            <p:cNvPr id="30" name="等腰三角形 29"/>
            <p:cNvSpPr/>
            <p:nvPr/>
          </p:nvSpPr>
          <p:spPr>
            <a:xfrm rot="5400000">
              <a:off x="-95087" y="95085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1" name="等腰三角形 30"/>
            <p:cNvSpPr/>
            <p:nvPr/>
          </p:nvSpPr>
          <p:spPr>
            <a:xfrm rot="16200000">
              <a:off x="-95085" y="802592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2" name="等腰三角形 31"/>
            <p:cNvSpPr/>
            <p:nvPr/>
          </p:nvSpPr>
          <p:spPr>
            <a:xfrm rot="5400000">
              <a:off x="-95087" y="1510099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3" name="等腰三角形 32"/>
            <p:cNvSpPr/>
            <p:nvPr/>
          </p:nvSpPr>
          <p:spPr>
            <a:xfrm rot="16200000">
              <a:off x="1117298" y="95087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4" name="等腰三角形 33"/>
            <p:cNvSpPr/>
            <p:nvPr/>
          </p:nvSpPr>
          <p:spPr>
            <a:xfrm rot="5400000">
              <a:off x="1110008" y="802592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5" name="等腰三角形 34"/>
            <p:cNvSpPr/>
            <p:nvPr/>
          </p:nvSpPr>
          <p:spPr>
            <a:xfrm rot="16200000">
              <a:off x="1111740" y="1510101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6" name="等腰三角形 35"/>
            <p:cNvSpPr/>
            <p:nvPr/>
          </p:nvSpPr>
          <p:spPr>
            <a:xfrm rot="5400000">
              <a:off x="2320159" y="95085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7" name="等腰三角形 36"/>
            <p:cNvSpPr/>
            <p:nvPr/>
          </p:nvSpPr>
          <p:spPr>
            <a:xfrm rot="5400000">
              <a:off x="1110245" y="2217610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8" name="等腰三角形 37"/>
            <p:cNvSpPr/>
            <p:nvPr/>
          </p:nvSpPr>
          <p:spPr>
            <a:xfrm rot="16200000">
              <a:off x="2320159" y="802591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9" name="等腰三角形 38"/>
            <p:cNvSpPr/>
            <p:nvPr/>
          </p:nvSpPr>
          <p:spPr>
            <a:xfrm rot="5400000">
              <a:off x="3525255" y="802591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40" name="等腰三角形 39"/>
          <p:cNvSpPr/>
          <p:nvPr/>
        </p:nvSpPr>
        <p:spPr>
          <a:xfrm rot="5400000">
            <a:off x="7549623" y="4737500"/>
            <a:ext cx="249378" cy="214980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59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flipH="1">
            <a:off x="920337" y="498350"/>
            <a:ext cx="2978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驗證</a:t>
            </a:r>
            <a:endParaRPr lang="en-US" altLang="zh-TW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521304" y="606001"/>
            <a:ext cx="428592" cy="36947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grpSp>
        <p:nvGrpSpPr>
          <p:cNvPr id="14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15" name="矩形 14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920337" y="1244338"/>
            <a:ext cx="8383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尚未開始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33953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-2"/>
            <a:ext cx="4818451" cy="3501288"/>
            <a:chOff x="0" y="-2"/>
            <a:chExt cx="4818451" cy="3501288"/>
          </a:xfrm>
        </p:grpSpPr>
        <p:sp>
          <p:nvSpPr>
            <p:cNvPr id="4" name="等腰三角形 3"/>
            <p:cNvSpPr/>
            <p:nvPr/>
          </p:nvSpPr>
          <p:spPr>
            <a:xfrm rot="5400000">
              <a:off x="-95087" y="95085"/>
              <a:ext cx="1378763" cy="118858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6200000">
              <a:off x="-95085" y="802592"/>
              <a:ext cx="1378763" cy="118858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6" name="等腰三角形 25"/>
            <p:cNvSpPr/>
            <p:nvPr/>
          </p:nvSpPr>
          <p:spPr>
            <a:xfrm rot="5400000">
              <a:off x="-95087" y="1510099"/>
              <a:ext cx="1378763" cy="1188589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6200000">
              <a:off x="1117298" y="95087"/>
              <a:ext cx="1378763" cy="1188589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5400000">
              <a:off x="1110008" y="802592"/>
              <a:ext cx="1378763" cy="1188589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16200000">
              <a:off x="1111740" y="1510101"/>
              <a:ext cx="1378763" cy="1188589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5400000">
              <a:off x="2329680" y="95085"/>
              <a:ext cx="1378763" cy="1188589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1" name="等腰三角形 30"/>
            <p:cNvSpPr/>
            <p:nvPr/>
          </p:nvSpPr>
          <p:spPr>
            <a:xfrm rot="5400000">
              <a:off x="1110245" y="2217610"/>
              <a:ext cx="1378763" cy="1188589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2" name="等腰三角形 31"/>
            <p:cNvSpPr/>
            <p:nvPr/>
          </p:nvSpPr>
          <p:spPr>
            <a:xfrm rot="16200000">
              <a:off x="2329680" y="802591"/>
              <a:ext cx="1378763" cy="1188589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3" name="等腰三角形 32"/>
            <p:cNvSpPr/>
            <p:nvPr/>
          </p:nvSpPr>
          <p:spPr>
            <a:xfrm rot="5400000">
              <a:off x="3534775" y="802591"/>
              <a:ext cx="1378763" cy="1188589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35" name="矩形 34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443020" y="3441758"/>
            <a:ext cx="524373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accent1"/>
                </a:solidFill>
                <a:latin typeface="微软雅黑" charset="0"/>
                <a:ea typeface="微软雅黑" charset="0"/>
                <a:cs typeface="微软雅黑" charset="0"/>
              </a:rPr>
              <a:t>T</a:t>
            </a:r>
            <a:r>
              <a:rPr lang="en-US" altLang="zh-CN" sz="6000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H</a:t>
            </a:r>
            <a:r>
              <a:rPr lang="en-US" altLang="zh-CN" sz="6000" dirty="0">
                <a:solidFill>
                  <a:schemeClr val="accent3"/>
                </a:solidFill>
                <a:latin typeface="微软雅黑" charset="0"/>
                <a:ea typeface="微软雅黑" charset="0"/>
                <a:cs typeface="微软雅黑" charset="0"/>
              </a:rPr>
              <a:t>A</a:t>
            </a:r>
            <a:r>
              <a:rPr lang="en-US" altLang="zh-CN" sz="6000" dirty="0">
                <a:solidFill>
                  <a:schemeClr val="accent4"/>
                </a:solidFill>
                <a:latin typeface="微软雅黑" charset="0"/>
                <a:ea typeface="微软雅黑" charset="0"/>
                <a:cs typeface="微软雅黑" charset="0"/>
              </a:rPr>
              <a:t>N</a:t>
            </a:r>
            <a:r>
              <a:rPr lang="en-US" altLang="zh-CN" sz="6000" dirty="0">
                <a:solidFill>
                  <a:schemeClr val="accent5"/>
                </a:solidFill>
                <a:latin typeface="微软雅黑" charset="0"/>
                <a:ea typeface="微软雅黑" charset="0"/>
                <a:cs typeface="微软雅黑" charset="0"/>
              </a:rPr>
              <a:t>K</a:t>
            </a:r>
            <a:r>
              <a:rPr lang="en-US" altLang="zh-CN" sz="6000" dirty="0">
                <a:solidFill>
                  <a:schemeClr val="accent6"/>
                </a:solidFill>
                <a:latin typeface="微软雅黑" charset="0"/>
                <a:ea typeface="微软雅黑" charset="0"/>
                <a:cs typeface="微软雅黑" charset="0"/>
              </a:rPr>
              <a:t>S</a:t>
            </a:r>
          </a:p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FORYOUR WATCHING!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32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文本框 68"/>
          <p:cNvSpPr txBox="1"/>
          <p:nvPr/>
        </p:nvSpPr>
        <p:spPr>
          <a:xfrm>
            <a:off x="602515" y="2972052"/>
            <a:ext cx="31676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5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目錄</a:t>
            </a:r>
            <a:endParaRPr lang="zh-CN" altLang="en-US" sz="54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5490133" y="1466604"/>
            <a:ext cx="4191194" cy="3934225"/>
            <a:chOff x="5490133" y="1466604"/>
            <a:chExt cx="4191194" cy="3934225"/>
          </a:xfrm>
        </p:grpSpPr>
        <p:sp>
          <p:nvSpPr>
            <p:cNvPr id="54" name="等腰三角形 53"/>
            <p:cNvSpPr/>
            <p:nvPr/>
          </p:nvSpPr>
          <p:spPr>
            <a:xfrm rot="5400000">
              <a:off x="6307813" y="1713057"/>
              <a:ext cx="249378" cy="21498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490133" y="1466604"/>
              <a:ext cx="8260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charset="0"/>
                  <a:ea typeface="微软雅黑" charset="0"/>
                  <a:cs typeface="微软雅黑" charset="0"/>
                </a:rPr>
                <a:t>01</a:t>
              </a:r>
              <a:endPara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83" name="等腰三角形 82"/>
            <p:cNvSpPr/>
            <p:nvPr/>
          </p:nvSpPr>
          <p:spPr>
            <a:xfrm rot="5400000">
              <a:off x="6307813" y="2519642"/>
              <a:ext cx="249378" cy="21498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5490133" y="2273189"/>
              <a:ext cx="8260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charset="0"/>
                  <a:ea typeface="微软雅黑" charset="0"/>
                  <a:cs typeface="微软雅黑" charset="0"/>
                </a:rPr>
                <a:t>02</a:t>
              </a:r>
              <a:endPara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87" name="等腰三角形 86"/>
            <p:cNvSpPr/>
            <p:nvPr/>
          </p:nvSpPr>
          <p:spPr>
            <a:xfrm rot="5400000">
              <a:off x="6307813" y="3326227"/>
              <a:ext cx="249378" cy="21498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5490133" y="3079774"/>
              <a:ext cx="8260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charset="0"/>
                  <a:ea typeface="微软雅黑" charset="0"/>
                  <a:cs typeface="微软雅黑" charset="0"/>
                </a:rPr>
                <a:t>03</a:t>
              </a:r>
              <a:endPara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91" name="等腰三角形 90"/>
            <p:cNvSpPr/>
            <p:nvPr/>
          </p:nvSpPr>
          <p:spPr>
            <a:xfrm rot="5400000">
              <a:off x="6307813" y="4132812"/>
              <a:ext cx="249378" cy="21498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5490133" y="3886359"/>
              <a:ext cx="8260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charset="0"/>
                  <a:ea typeface="微软雅黑" charset="0"/>
                  <a:cs typeface="微软雅黑" charset="0"/>
                </a:rPr>
                <a:t>04</a:t>
              </a:r>
              <a:endPara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95" name="等腰三角形 94"/>
            <p:cNvSpPr/>
            <p:nvPr/>
          </p:nvSpPr>
          <p:spPr>
            <a:xfrm rot="5400000">
              <a:off x="6307813" y="4939396"/>
              <a:ext cx="249378" cy="214980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5490133" y="4692943"/>
              <a:ext cx="8260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charset="0"/>
                  <a:ea typeface="微软雅黑" charset="0"/>
                  <a:cs typeface="微软雅黑" charset="0"/>
                </a:rPr>
                <a:t>05</a:t>
              </a:r>
              <a:endPara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6645896" y="1558937"/>
              <a:ext cx="30354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 smtClean="0"/>
                <a:t>目的</a:t>
              </a:r>
              <a:endParaRPr lang="zh-TW" altLang="en-US" sz="2800" dirty="0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6645896" y="2365522"/>
              <a:ext cx="30354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 smtClean="0"/>
                <a:t>遊戲介面</a:t>
              </a:r>
              <a:endParaRPr lang="zh-TW" altLang="en-US" sz="2800" dirty="0"/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6645895" y="3172107"/>
              <a:ext cx="30354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 smtClean="0"/>
                <a:t>分析</a:t>
              </a:r>
              <a:endParaRPr lang="zh-TW" altLang="en-US" sz="2800" dirty="0"/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6645894" y="3978692"/>
              <a:ext cx="30354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 smtClean="0"/>
                <a:t>設計</a:t>
              </a:r>
              <a:endParaRPr lang="zh-TW" altLang="en-US" sz="2800" dirty="0"/>
            </a:p>
          </p:txBody>
        </p:sp>
      </p:grpSp>
      <p:sp>
        <p:nvSpPr>
          <p:cNvPr id="30" name="文字方塊 29"/>
          <p:cNvSpPr txBox="1"/>
          <p:nvPr/>
        </p:nvSpPr>
        <p:spPr>
          <a:xfrm>
            <a:off x="6645894" y="4785277"/>
            <a:ext cx="3035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驗證</a:t>
            </a:r>
            <a:endParaRPr lang="zh-TW" alt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 flipH="1">
            <a:off x="7781802" y="4429491"/>
            <a:ext cx="3809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4800" dirty="0" smtClean="0">
                <a:solidFill>
                  <a:schemeClr val="accent1"/>
                </a:solidFill>
                <a:latin typeface="微软雅黑" charset="0"/>
                <a:ea typeface="微软雅黑" charset="0"/>
                <a:cs typeface="微软雅黑" charset="0"/>
              </a:rPr>
              <a:t>目的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38602" y="3798550"/>
            <a:ext cx="27432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000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01</a:t>
            </a:r>
            <a:endParaRPr lang="zh-CN" altLang="en-US" sz="13000" dirty="0">
              <a:solidFill>
                <a:schemeClr val="bg1">
                  <a:lumMod val="7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0" y="-3"/>
            <a:ext cx="7697488" cy="5604389"/>
            <a:chOff x="0" y="-2"/>
            <a:chExt cx="4808931" cy="3501288"/>
          </a:xfrm>
          <a:blipFill>
            <a:blip r:embed="rId3"/>
            <a:srcRect/>
            <a:stretch>
              <a:fillRect/>
            </a:stretch>
          </a:blipFill>
        </p:grpSpPr>
        <p:sp>
          <p:nvSpPr>
            <p:cNvPr id="30" name="等腰三角形 29"/>
            <p:cNvSpPr/>
            <p:nvPr/>
          </p:nvSpPr>
          <p:spPr>
            <a:xfrm rot="5400000">
              <a:off x="-95087" y="95085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1" name="等腰三角形 30"/>
            <p:cNvSpPr/>
            <p:nvPr/>
          </p:nvSpPr>
          <p:spPr>
            <a:xfrm rot="16200000">
              <a:off x="-95085" y="802592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2" name="等腰三角形 31"/>
            <p:cNvSpPr/>
            <p:nvPr/>
          </p:nvSpPr>
          <p:spPr>
            <a:xfrm rot="5400000">
              <a:off x="-95087" y="1510099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3" name="等腰三角形 32"/>
            <p:cNvSpPr/>
            <p:nvPr/>
          </p:nvSpPr>
          <p:spPr>
            <a:xfrm rot="16200000">
              <a:off x="1117298" y="95087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4" name="等腰三角形 33"/>
            <p:cNvSpPr/>
            <p:nvPr/>
          </p:nvSpPr>
          <p:spPr>
            <a:xfrm rot="5400000">
              <a:off x="1110008" y="802592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5" name="等腰三角形 34"/>
            <p:cNvSpPr/>
            <p:nvPr/>
          </p:nvSpPr>
          <p:spPr>
            <a:xfrm rot="16200000">
              <a:off x="1111740" y="1510101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6" name="等腰三角形 35"/>
            <p:cNvSpPr/>
            <p:nvPr/>
          </p:nvSpPr>
          <p:spPr>
            <a:xfrm rot="5400000">
              <a:off x="2320159" y="95085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7" name="等腰三角形 36"/>
            <p:cNvSpPr/>
            <p:nvPr/>
          </p:nvSpPr>
          <p:spPr>
            <a:xfrm rot="5400000">
              <a:off x="1110245" y="2217610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8" name="等腰三角形 37"/>
            <p:cNvSpPr/>
            <p:nvPr/>
          </p:nvSpPr>
          <p:spPr>
            <a:xfrm rot="16200000">
              <a:off x="2320159" y="802591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9" name="等腰三角形 38"/>
            <p:cNvSpPr/>
            <p:nvPr/>
          </p:nvSpPr>
          <p:spPr>
            <a:xfrm rot="5400000">
              <a:off x="3525255" y="802591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40" name="等腰三角形 39"/>
          <p:cNvSpPr/>
          <p:nvPr/>
        </p:nvSpPr>
        <p:spPr>
          <a:xfrm rot="5400000">
            <a:off x="7549623" y="4737500"/>
            <a:ext cx="249378" cy="21498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flipH="1">
            <a:off x="920337" y="498350"/>
            <a:ext cx="2978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目的</a:t>
            </a:r>
            <a:endParaRPr lang="en-US" altLang="zh-TW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521304" y="606001"/>
            <a:ext cx="428592" cy="36947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920337" y="1244338"/>
            <a:ext cx="83839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sz="2800" dirty="0"/>
              <a:t>贏過對方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2800" dirty="0"/>
              <a:t>能透過對方擊球點預測掉落</a:t>
            </a:r>
            <a:r>
              <a:rPr lang="zh-TW" altLang="en-US" sz="2800" dirty="0" smtClean="0"/>
              <a:t>點</a:t>
            </a:r>
            <a:endParaRPr lang="en-US" altLang="zh-TW" sz="2800" dirty="0" smtClean="0"/>
          </a:p>
          <a:p>
            <a:pPr marL="342900" indent="-342900">
              <a:buFont typeface="+mj-lt"/>
              <a:buAutoNum type="arabicPeriod"/>
            </a:pPr>
            <a:endParaRPr lang="en-US" altLang="zh-TW" sz="2800" dirty="0"/>
          </a:p>
        </p:txBody>
      </p:sp>
      <p:grpSp>
        <p:nvGrpSpPr>
          <p:cNvPr id="14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15" name="矩形 14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221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 flipH="1">
            <a:off x="7842516" y="4429491"/>
            <a:ext cx="3809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4800" dirty="0" smtClean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遊戲介面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38602" y="3798550"/>
            <a:ext cx="27432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000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02</a:t>
            </a:r>
            <a:endParaRPr lang="zh-CN" altLang="en-US" sz="13000" dirty="0">
              <a:solidFill>
                <a:schemeClr val="bg1">
                  <a:lumMod val="7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-3"/>
            <a:ext cx="7697488" cy="5604389"/>
            <a:chOff x="0" y="-2"/>
            <a:chExt cx="4808931" cy="3501288"/>
          </a:xfrm>
          <a:blipFill>
            <a:blip r:embed="rId3"/>
            <a:srcRect/>
            <a:stretch>
              <a:fillRect/>
            </a:stretch>
          </a:blipFill>
        </p:grpSpPr>
        <p:sp>
          <p:nvSpPr>
            <p:cNvPr id="10" name="等腰三角形 9"/>
            <p:cNvSpPr/>
            <p:nvPr/>
          </p:nvSpPr>
          <p:spPr>
            <a:xfrm rot="5400000">
              <a:off x="-95087" y="95085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rot="16200000">
              <a:off x="-95085" y="802592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5400000">
              <a:off x="-95087" y="1510099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 rot="16200000">
              <a:off x="1117298" y="95087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 rot="5400000">
              <a:off x="1110008" y="802592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 rot="16200000">
              <a:off x="1111740" y="1510101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6" name="等腰三角形 15"/>
            <p:cNvSpPr/>
            <p:nvPr/>
          </p:nvSpPr>
          <p:spPr>
            <a:xfrm rot="5400000">
              <a:off x="2320159" y="95085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1110245" y="2217610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 rot="16200000">
              <a:off x="2320159" y="802591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9" name="等腰三角形 18"/>
            <p:cNvSpPr/>
            <p:nvPr/>
          </p:nvSpPr>
          <p:spPr>
            <a:xfrm rot="5400000">
              <a:off x="3525255" y="802591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21" name="等腰三角形 20"/>
          <p:cNvSpPr/>
          <p:nvPr/>
        </p:nvSpPr>
        <p:spPr>
          <a:xfrm rot="5400000">
            <a:off x="7610336" y="4737500"/>
            <a:ext cx="249378" cy="21498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flipH="1">
            <a:off x="920337" y="498350"/>
            <a:ext cx="2978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遊戲介面</a:t>
            </a:r>
            <a:endParaRPr lang="en-US" altLang="zh-TW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521304" y="606001"/>
            <a:ext cx="428592" cy="36947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grpSp>
        <p:nvGrpSpPr>
          <p:cNvPr id="14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15" name="矩形 14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pic>
        <p:nvPicPr>
          <p:cNvPr id="12" name="內容版面配置區 4">
            <a:extLst>
              <a:ext uri="{FF2B5EF4-FFF2-40B4-BE49-F238E27FC236}">
                <a16:creationId xmlns="" xmlns:a16="http://schemas.microsoft.com/office/drawing/2014/main" id="{E2E0BB6D-8005-4653-A1C7-687149397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2937" y="788218"/>
            <a:ext cx="1800225" cy="4829175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="" xmlns:a16="http://schemas.microsoft.com/office/drawing/2014/main" id="{98D646D1-F9F7-4425-8567-99EEEF2F349B}"/>
              </a:ext>
            </a:extLst>
          </p:cNvPr>
          <p:cNvGrpSpPr/>
          <p:nvPr/>
        </p:nvGrpSpPr>
        <p:grpSpPr>
          <a:xfrm>
            <a:off x="8323773" y="1266465"/>
            <a:ext cx="3050160" cy="4029734"/>
            <a:chOff x="8424411" y="1784397"/>
            <a:chExt cx="3050160" cy="4029734"/>
          </a:xfrm>
        </p:grpSpPr>
        <p:cxnSp>
          <p:nvCxnSpPr>
            <p:cNvPr id="21" name="直線接點 20">
              <a:extLst>
                <a:ext uri="{FF2B5EF4-FFF2-40B4-BE49-F238E27FC236}">
                  <a16:creationId xmlns="" xmlns:a16="http://schemas.microsoft.com/office/drawing/2014/main" id="{A1AE8BD8-E512-4E1C-A383-B924D3877643}"/>
                </a:ext>
              </a:extLst>
            </p:cNvPr>
            <p:cNvCxnSpPr>
              <a:cxnSpLocks/>
            </p:cNvCxnSpPr>
            <p:nvPr/>
          </p:nvCxnSpPr>
          <p:spPr>
            <a:xfrm>
              <a:off x="9343846" y="2311880"/>
              <a:ext cx="213072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="" xmlns:a16="http://schemas.microsoft.com/office/drawing/2014/main" id="{F0CF7ED1-A63F-403D-B739-6BCBED64463C}"/>
                </a:ext>
              </a:extLst>
            </p:cNvPr>
            <p:cNvCxnSpPr>
              <a:cxnSpLocks/>
            </p:cNvCxnSpPr>
            <p:nvPr/>
          </p:nvCxnSpPr>
          <p:spPr>
            <a:xfrm>
              <a:off x="9343846" y="5388635"/>
              <a:ext cx="213072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>
              <a:extLst>
                <a:ext uri="{FF2B5EF4-FFF2-40B4-BE49-F238E27FC236}">
                  <a16:creationId xmlns="" xmlns:a16="http://schemas.microsoft.com/office/drawing/2014/main" id="{ADD893B9-5BF0-4511-A3A2-1AD835BC2C40}"/>
                </a:ext>
              </a:extLst>
            </p:cNvPr>
            <p:cNvSpPr/>
            <p:nvPr/>
          </p:nvSpPr>
          <p:spPr>
            <a:xfrm>
              <a:off x="8555641" y="2127214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80pixel</a:t>
              </a:r>
              <a:endPara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="" xmlns:a16="http://schemas.microsoft.com/office/drawing/2014/main" id="{D7FE86B3-8B4A-48EC-85A1-BE2457B3E458}"/>
                </a:ext>
              </a:extLst>
            </p:cNvPr>
            <p:cNvSpPr/>
            <p:nvPr/>
          </p:nvSpPr>
          <p:spPr>
            <a:xfrm>
              <a:off x="8424411" y="5203969"/>
              <a:ext cx="992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420pixel</a:t>
              </a:r>
              <a:endPara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="" xmlns:a16="http://schemas.microsoft.com/office/drawing/2014/main" id="{2F788BA8-0145-41D0-B1BA-8D7EB6F34BA6}"/>
                </a:ext>
              </a:extLst>
            </p:cNvPr>
            <p:cNvSpPr/>
            <p:nvPr/>
          </p:nvSpPr>
          <p:spPr>
            <a:xfrm>
              <a:off x="10195047" y="5444799"/>
              <a:ext cx="4283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1P</a:t>
              </a:r>
              <a:endPara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="" xmlns:a16="http://schemas.microsoft.com/office/drawing/2014/main" id="{55C343FC-C4B4-49F0-AEFA-514D91A8B7CB}"/>
                </a:ext>
              </a:extLst>
            </p:cNvPr>
            <p:cNvSpPr/>
            <p:nvPr/>
          </p:nvSpPr>
          <p:spPr>
            <a:xfrm>
              <a:off x="10452159" y="1784397"/>
              <a:ext cx="4283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5495F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2P</a:t>
              </a:r>
              <a:endParaRPr lang="zh-TW" altLang="en-US" dirty="0">
                <a:solidFill>
                  <a:srgbClr val="5495F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920336" y="1193929"/>
            <a:ext cx="8059281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遊戲座標：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*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pixels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玩家：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在下，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在上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球：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球是一個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 x 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像素的綠色方塊。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球將首先從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一側發球，然後每輪改變一次。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球從平台上發球，可以向左或向右發球。如果未在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150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幀內發球，則會自動向隨機方向發球。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初始移動速度為每幀（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±7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±7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）像素，發球後每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幀增加一次。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1" indent="-342900">
              <a:buFont typeface="+mj-lt"/>
              <a:buAutoNum type="arabicPeriod" startAt="4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平台：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該平台是一個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40 x 30 pixels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的矩形。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平台的顏色為紅色，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平台的顏色為藍色。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移動速度為每幀（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±5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）像素。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平台的初始位置為（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420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），而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平台的初始位置為（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1" indent="-342900">
              <a:buFont typeface="+mj-lt"/>
              <a:buAutoNum type="arabicPeriod" startAt="5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特殊情況：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當球速過快時球會有穿透現象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2501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 flipH="1">
            <a:off x="7893800" y="4429491"/>
            <a:ext cx="3809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4800" dirty="0" smtClean="0">
                <a:solidFill>
                  <a:schemeClr val="accent3"/>
                </a:solidFill>
                <a:latin typeface="微软雅黑" charset="0"/>
                <a:ea typeface="微软雅黑" charset="0"/>
                <a:cs typeface="微软雅黑" charset="0"/>
              </a:rPr>
              <a:t>分析</a:t>
            </a:r>
            <a:endParaRPr lang="zh-TW" altLang="en-US" sz="4800" dirty="0">
              <a:solidFill>
                <a:schemeClr val="accent3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38602" y="3798550"/>
            <a:ext cx="27432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000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03</a:t>
            </a:r>
            <a:endParaRPr lang="zh-CN" altLang="en-US" sz="13000" dirty="0">
              <a:solidFill>
                <a:schemeClr val="bg1">
                  <a:lumMod val="7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-3"/>
            <a:ext cx="7697488" cy="5604389"/>
            <a:chOff x="0" y="-2"/>
            <a:chExt cx="4808931" cy="3501288"/>
          </a:xfrm>
          <a:blipFill>
            <a:blip r:embed="rId3"/>
            <a:srcRect/>
            <a:stretch>
              <a:fillRect/>
            </a:stretch>
          </a:blipFill>
        </p:grpSpPr>
        <p:sp>
          <p:nvSpPr>
            <p:cNvPr id="10" name="等腰三角形 9"/>
            <p:cNvSpPr/>
            <p:nvPr/>
          </p:nvSpPr>
          <p:spPr>
            <a:xfrm rot="5400000">
              <a:off x="-95087" y="95085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rot="16200000">
              <a:off x="-95085" y="802592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5400000">
              <a:off x="-95087" y="1510099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 rot="16200000">
              <a:off x="1117298" y="95087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 rot="5400000">
              <a:off x="1110008" y="802592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 rot="16200000">
              <a:off x="1111740" y="1510101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6" name="等腰三角形 15"/>
            <p:cNvSpPr/>
            <p:nvPr/>
          </p:nvSpPr>
          <p:spPr>
            <a:xfrm rot="5400000">
              <a:off x="2320159" y="95085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1110245" y="2217610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 rot="16200000">
              <a:off x="2320159" y="802591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9" name="等腰三角形 18"/>
            <p:cNvSpPr/>
            <p:nvPr/>
          </p:nvSpPr>
          <p:spPr>
            <a:xfrm rot="5400000">
              <a:off x="3525255" y="802591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21" name="等腰三角形 20"/>
          <p:cNvSpPr/>
          <p:nvPr/>
        </p:nvSpPr>
        <p:spPr>
          <a:xfrm rot="5400000">
            <a:off x="7572800" y="4737500"/>
            <a:ext cx="249378" cy="21498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flipH="1">
            <a:off x="920337" y="498350"/>
            <a:ext cx="2978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分析</a:t>
            </a:r>
            <a:endParaRPr lang="en-US" altLang="zh-TW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521304" y="606001"/>
            <a:ext cx="428592" cy="36947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grpSp>
        <p:nvGrpSpPr>
          <p:cNvPr id="14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15" name="矩形 14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016682" y="1230178"/>
            <a:ext cx="1039917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/>
              <a:t>訓練程式：</a:t>
            </a:r>
            <a:endParaRPr lang="en-US" altLang="zh-TW" sz="2800" dirty="0"/>
          </a:p>
          <a:p>
            <a:pPr lvl="1"/>
            <a:r>
              <a:rPr lang="zh-TW" altLang="en-US" sz="2800" dirty="0"/>
              <a:t>透過</a:t>
            </a:r>
            <a:r>
              <a:rPr lang="en-US" altLang="zh-TW" sz="2800" dirty="0" err="1"/>
              <a:t>Rulebase</a:t>
            </a:r>
            <a:r>
              <a:rPr lang="zh-TW" altLang="en-US" sz="2800" dirty="0"/>
              <a:t>產生的</a:t>
            </a:r>
            <a:r>
              <a:rPr lang="en-US" altLang="zh-TW" sz="2800" dirty="0"/>
              <a:t>Log</a:t>
            </a:r>
            <a:r>
              <a:rPr lang="zh-TW" altLang="en-US" sz="2800" dirty="0"/>
              <a:t>檔來產生訓練模型。</a:t>
            </a:r>
            <a:endParaRPr lang="en-US" altLang="zh-TW" sz="2800" dirty="0"/>
          </a:p>
          <a:p>
            <a:endParaRPr lang="en-US" altLang="zh-TW" sz="2800" dirty="0"/>
          </a:p>
          <a:p>
            <a:r>
              <a:rPr lang="zh-TW" altLang="en-US" sz="2800" dirty="0"/>
              <a:t>執行程式：</a:t>
            </a:r>
            <a:endParaRPr lang="en-US" altLang="zh-TW" sz="2800" dirty="0"/>
          </a:p>
          <a:p>
            <a:pPr lvl="1"/>
            <a:r>
              <a:rPr lang="zh-TW" altLang="en-US" sz="2800" dirty="0"/>
              <a:t>讀取訓練完成的程模型，依照訓練後的結果來達到自動對打的功能。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306014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 flipH="1">
            <a:off x="7818837" y="4429491"/>
            <a:ext cx="3809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4800" dirty="0" smtClean="0">
                <a:solidFill>
                  <a:schemeClr val="accent4"/>
                </a:solidFill>
                <a:latin typeface="微软雅黑" charset="0"/>
                <a:ea typeface="微软雅黑" charset="0"/>
                <a:cs typeface="微软雅黑" charset="0"/>
              </a:rPr>
              <a:t>設計</a:t>
            </a:r>
            <a:endParaRPr lang="zh-TW" altLang="en-US" sz="4800" dirty="0">
              <a:solidFill>
                <a:schemeClr val="accent4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38602" y="3798550"/>
            <a:ext cx="27432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000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04</a:t>
            </a:r>
            <a:endParaRPr lang="zh-CN" altLang="en-US" sz="13000" dirty="0">
              <a:solidFill>
                <a:schemeClr val="bg1">
                  <a:lumMod val="7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0" y="-3"/>
            <a:ext cx="7697488" cy="5604389"/>
            <a:chOff x="0" y="-2"/>
            <a:chExt cx="4808931" cy="3501288"/>
          </a:xfrm>
          <a:blipFill>
            <a:blip r:embed="rId3"/>
            <a:srcRect/>
            <a:stretch>
              <a:fillRect/>
            </a:stretch>
          </a:blipFill>
        </p:grpSpPr>
        <p:sp>
          <p:nvSpPr>
            <p:cNvPr id="11" name="等腰三角形 10"/>
            <p:cNvSpPr/>
            <p:nvPr/>
          </p:nvSpPr>
          <p:spPr>
            <a:xfrm rot="5400000">
              <a:off x="-95087" y="95085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6200000">
              <a:off x="-95085" y="802592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 rot="5400000">
              <a:off x="-95087" y="1510099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 rot="16200000">
              <a:off x="1117298" y="95087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 rot="5400000">
              <a:off x="1110008" y="802592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6" name="等腰三角形 15"/>
            <p:cNvSpPr/>
            <p:nvPr/>
          </p:nvSpPr>
          <p:spPr>
            <a:xfrm rot="16200000">
              <a:off x="1111740" y="1510101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2320159" y="95085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 rot="5400000">
              <a:off x="1110245" y="2217610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9" name="等腰三角形 18"/>
            <p:cNvSpPr/>
            <p:nvPr/>
          </p:nvSpPr>
          <p:spPr>
            <a:xfrm rot="16200000">
              <a:off x="2320159" y="802591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1" name="等腰三角形 20"/>
            <p:cNvSpPr/>
            <p:nvPr/>
          </p:nvSpPr>
          <p:spPr>
            <a:xfrm rot="5400000">
              <a:off x="3525255" y="802591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22" name="等腰三角形 21"/>
          <p:cNvSpPr/>
          <p:nvPr/>
        </p:nvSpPr>
        <p:spPr>
          <a:xfrm rot="5400000">
            <a:off x="7586657" y="4737500"/>
            <a:ext cx="249378" cy="214980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74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自定义 10">
      <a:majorFont>
        <a:latin typeface="Roboto"/>
        <a:ea typeface="微软雅黑"/>
        <a:cs typeface=""/>
      </a:majorFont>
      <a:minorFont>
        <a:latin typeface="Roboto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398</Words>
  <Application>Microsoft Office PowerPoint</Application>
  <PresentationFormat>寬螢幕</PresentationFormat>
  <Paragraphs>113</Paragraphs>
  <Slides>14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4" baseType="lpstr">
      <vt:lpstr>微软雅黑</vt:lpstr>
      <vt:lpstr>Roboto Light</vt:lpstr>
      <vt:lpstr>宋体</vt:lpstr>
      <vt:lpstr>方正正大黑简体</vt:lpstr>
      <vt:lpstr>微软雅黑 Light</vt:lpstr>
      <vt:lpstr>微軟正黑體</vt:lpstr>
      <vt:lpstr>Arial</vt:lpstr>
      <vt:lpstr>Calibri</vt:lpstr>
      <vt:lpstr>Times New Roman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哎呀小小草</dc:title>
  <dc:subject>哎呀小小草</dc:subject>
  <dc:creator>user</dc:creator>
  <cp:keywords>user</cp:keywords>
  <dc:description>https://800sucai.taobao.com/</dc:description>
  <cp:lastModifiedBy>CHENG-XIU JIANG</cp:lastModifiedBy>
  <cp:revision>130</cp:revision>
  <dcterms:created xsi:type="dcterms:W3CDTF">2015-09-11T13:14:00Z</dcterms:created>
  <dcterms:modified xsi:type="dcterms:W3CDTF">2020-11-18T08:40:43Z</dcterms:modified>
  <cp:category>https://800sucai.taobao.com/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2052-10.1.0.5346</vt:lpwstr>
  </property>
</Properties>
</file>